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10" r:id="rId2"/>
    <p:sldId id="302" r:id="rId3"/>
    <p:sldId id="311" r:id="rId4"/>
    <p:sldId id="313" r:id="rId5"/>
    <p:sldId id="316" r:id="rId6"/>
    <p:sldId id="317" r:id="rId7"/>
    <p:sldId id="314" r:id="rId8"/>
    <p:sldId id="323" r:id="rId9"/>
    <p:sldId id="318" r:id="rId10"/>
    <p:sldId id="324" r:id="rId11"/>
    <p:sldId id="325" r:id="rId12"/>
    <p:sldId id="315" r:id="rId13"/>
    <p:sldId id="322" r:id="rId14"/>
    <p:sldId id="321" r:id="rId15"/>
    <p:sldId id="312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DF1561-8C4D-4733-9D19-8CB425FA67FB}">
          <p14:sldIdLst>
            <p14:sldId id="310"/>
            <p14:sldId id="302"/>
            <p14:sldId id="311"/>
            <p14:sldId id="313"/>
            <p14:sldId id="316"/>
            <p14:sldId id="317"/>
            <p14:sldId id="314"/>
            <p14:sldId id="323"/>
            <p14:sldId id="318"/>
            <p14:sldId id="324"/>
            <p14:sldId id="325"/>
            <p14:sldId id="315"/>
            <p14:sldId id="322"/>
            <p14:sldId id="321"/>
            <p14:sldId id="31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IONA CORNWALL" initials="" lastIdx="1" clrIdx="0"/>
  <p:cmAuthor id="1" name="Crystal Clancy" initials="CC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6755" autoAdjust="0"/>
  </p:normalViewPr>
  <p:slideViewPr>
    <p:cSldViewPr>
      <p:cViewPr varScale="1">
        <p:scale>
          <a:sx n="58" d="100"/>
          <a:sy n="58" d="100"/>
        </p:scale>
        <p:origin x="145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201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B6003B-483D-4B5D-AB85-74FE9E9ACF2E}" type="datetimeFigureOut">
              <a:rPr lang="en-AU" smtClean="0"/>
              <a:t>8/03/2019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E8AAA-1460-4101-9BB0-55DA0ADDA6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455231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8325BD-D9FE-4D7C-83AF-0E25B716DD66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588968-A69A-442B-9372-8CCE1357535C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3283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406932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2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985767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3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983100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4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42458543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5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263272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6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8273185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7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057350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8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9690481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9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2349108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10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502236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11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4260465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12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9205459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13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7608855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14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481655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15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340387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946C2-9327-41E7-91EF-BE76E8CF3B9B}" type="datetimeFigureOut">
              <a:rPr lang="en-AU" smtClean="0"/>
              <a:pPr/>
              <a:t>8/03/2019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3.gif"/><Relationship Id="rId18" Type="http://schemas.openxmlformats.org/officeDocument/2006/relationships/image" Target="../media/image18.jpeg"/><Relationship Id="rId3" Type="http://schemas.openxmlformats.org/officeDocument/2006/relationships/image" Target="../media/image7.jpeg"/><Relationship Id="rId21" Type="http://schemas.openxmlformats.org/officeDocument/2006/relationships/image" Target="../media/image21.jpeg"/><Relationship Id="rId7" Type="http://schemas.openxmlformats.org/officeDocument/2006/relationships/image" Target="../media/image11.jpeg"/><Relationship Id="rId12" Type="http://schemas.openxmlformats.org/officeDocument/2006/relationships/image" Target="../media/image1.jpeg"/><Relationship Id="rId17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microsoft.com/office/2007/relationships/hdphoto" Target="../media/hdphoto1.wdp"/><Relationship Id="rId5" Type="http://schemas.openxmlformats.org/officeDocument/2006/relationships/image" Target="../media/image9.jpeg"/><Relationship Id="rId15" Type="http://schemas.openxmlformats.org/officeDocument/2006/relationships/image" Target="../media/image15.jpeg"/><Relationship Id="rId10" Type="http://schemas.openxmlformats.org/officeDocument/2006/relationships/image" Target="../media/image2.png"/><Relationship Id="rId19" Type="http://schemas.openxmlformats.org/officeDocument/2006/relationships/image" Target="../media/image1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2.wdp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.pn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900104"/>
            <a:ext cx="1757944" cy="957896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587978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56247"/>
            <a:ext cx="9144000" cy="273630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95738" y="404664"/>
            <a:ext cx="54006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tx2"/>
                </a:solidFill>
                <a:latin typeface="Raleway"/>
              </a:rPr>
              <a:t>Increasing the Impact of Consumer </a:t>
            </a:r>
            <a:r>
              <a:rPr lang="en-US" sz="4400" dirty="0">
                <a:solidFill>
                  <a:schemeClr val="tx2"/>
                </a:solidFill>
                <a:latin typeface="Raleway"/>
              </a:rPr>
              <a:t>V</a:t>
            </a:r>
            <a:r>
              <a:rPr lang="en-US" sz="4400" dirty="0" smtClean="0">
                <a:solidFill>
                  <a:schemeClr val="tx2"/>
                </a:solidFill>
                <a:latin typeface="Raleway"/>
              </a:rPr>
              <a:t>oices</a:t>
            </a:r>
          </a:p>
          <a:p>
            <a:pPr algn="ctr"/>
            <a:endParaRPr lang="en-US" sz="4400" dirty="0" smtClean="0"/>
          </a:p>
          <a:p>
            <a:pPr algn="ctr"/>
            <a:r>
              <a:rPr lang="en-US" sz="2800" dirty="0" smtClean="0">
                <a:latin typeface="Raleway"/>
              </a:rPr>
              <a:t>APSU- Association </a:t>
            </a:r>
            <a:r>
              <a:rPr lang="en-US" sz="2800" dirty="0">
                <a:latin typeface="Raleway"/>
              </a:rPr>
              <a:t>of Participating Service Users</a:t>
            </a:r>
          </a:p>
          <a:p>
            <a:pPr algn="ctr"/>
            <a:endParaRPr lang="en-US" sz="4400" dirty="0"/>
          </a:p>
        </p:txBody>
      </p:sp>
      <p:pic>
        <p:nvPicPr>
          <p:cNvPr id="6" name="Picture 5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970" y="5967018"/>
            <a:ext cx="1456587" cy="8240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397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090"/>
            <a:ext cx="3122165" cy="28056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181874" y="507936"/>
            <a:ext cx="579370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tx2"/>
                </a:solidFill>
                <a:latin typeface="Raleway"/>
              </a:rPr>
              <a:t>APSU-The Association of </a:t>
            </a:r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       Participating</a:t>
            </a:r>
            <a:r>
              <a:rPr lang="en-US" sz="4000" dirty="0">
                <a:solidFill>
                  <a:schemeClr val="tx2"/>
                </a:solidFill>
                <a:latin typeface="Raleway"/>
              </a:rPr>
              <a:t> Service </a:t>
            </a:r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    Users</a:t>
            </a:r>
            <a:endParaRPr lang="en-AU" sz="4000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15917" y="3268491"/>
            <a:ext cx="58503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3A3A3A"/>
                </a:solidFill>
                <a:latin typeface="Raleway"/>
              </a:rPr>
              <a:t>The Association of </a:t>
            </a:r>
            <a:r>
              <a:rPr lang="en-US" sz="2400" dirty="0" smtClean="0">
                <a:solidFill>
                  <a:srgbClr val="3A3A3A"/>
                </a:solidFill>
                <a:latin typeface="Raleway"/>
              </a:rPr>
              <a:t>Participating Service  Users</a:t>
            </a:r>
            <a:r>
              <a:rPr lang="en-US" sz="2400" dirty="0">
                <a:solidFill>
                  <a:srgbClr val="3A3A3A"/>
                </a:solidFill>
                <a:latin typeface="Raleway"/>
              </a:rPr>
              <a:t> (APSU) is a Victorian </a:t>
            </a:r>
            <a:r>
              <a:rPr lang="en-US" sz="2400" dirty="0" smtClean="0">
                <a:solidFill>
                  <a:srgbClr val="3A3A3A"/>
                </a:solidFill>
                <a:latin typeface="Raleway"/>
              </a:rPr>
              <a:t>consumer</a:t>
            </a:r>
            <a:r>
              <a:rPr lang="en-US" sz="2400" dirty="0">
                <a:solidFill>
                  <a:srgbClr val="3A3A3A"/>
                </a:solidFill>
                <a:latin typeface="Raleway"/>
              </a:rPr>
              <a:t> </a:t>
            </a:r>
            <a:endParaRPr lang="en-US" sz="2400" dirty="0" smtClean="0">
              <a:solidFill>
                <a:srgbClr val="3A3A3A"/>
              </a:solidFill>
              <a:latin typeface="Raleway"/>
            </a:endParaRPr>
          </a:p>
          <a:p>
            <a:r>
              <a:rPr lang="en-US" sz="2400" dirty="0" smtClean="0">
                <a:solidFill>
                  <a:srgbClr val="3A3A3A"/>
                </a:solidFill>
                <a:latin typeface="Raleway"/>
              </a:rPr>
              <a:t>representative body at the Self Help </a:t>
            </a:r>
          </a:p>
          <a:p>
            <a:r>
              <a:rPr lang="en-US" sz="2400" dirty="0" smtClean="0">
                <a:solidFill>
                  <a:srgbClr val="3A3A3A"/>
                </a:solidFill>
                <a:latin typeface="Raleway"/>
              </a:rPr>
              <a:t>Addiction Resource Centre (SHARC).</a:t>
            </a:r>
            <a:endParaRPr lang="en-AU" sz="2400" dirty="0"/>
          </a:p>
        </p:txBody>
      </p:sp>
      <p:sp>
        <p:nvSpPr>
          <p:cNvPr id="11" name="Rectangle 10"/>
          <p:cNvSpPr/>
          <p:nvPr/>
        </p:nvSpPr>
        <p:spPr>
          <a:xfrm>
            <a:off x="2915816" y="5082044"/>
            <a:ext cx="58503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 smtClean="0">
                <a:latin typeface="Raleway"/>
              </a:rPr>
              <a:t>Why consumer voice is important</a:t>
            </a:r>
            <a:endParaRPr lang="en-AU" sz="2400" dirty="0"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42332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788230" y="196481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Ways that APSU Promotes </a:t>
            </a:r>
            <a:r>
              <a:rPr lang="en-US" sz="4000" dirty="0">
                <a:solidFill>
                  <a:schemeClr val="tx2"/>
                </a:solidFill>
                <a:latin typeface="Raleway"/>
              </a:rPr>
              <a:t>C</a:t>
            </a:r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onsumer </a:t>
            </a:r>
            <a:r>
              <a:rPr lang="en-US" sz="4000" dirty="0">
                <a:solidFill>
                  <a:schemeClr val="tx2"/>
                </a:solidFill>
                <a:latin typeface="Raleway"/>
              </a:rPr>
              <a:t>V</a:t>
            </a:r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oice</a:t>
            </a:r>
            <a:endParaRPr lang="en-US" sz="4000" dirty="0">
              <a:solidFill>
                <a:schemeClr val="tx2"/>
              </a:solidFill>
              <a:latin typeface="Raleway"/>
            </a:endParaRP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79453" y="2249822"/>
            <a:ext cx="854980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*</a:t>
            </a:r>
            <a:r>
              <a:rPr lang="en-US" sz="2000" dirty="0" smtClean="0">
                <a:solidFill>
                  <a:srgbClr val="3A3A3A"/>
                </a:solidFill>
                <a:latin typeface="Raleway"/>
              </a:rPr>
              <a:t>Provides</a:t>
            </a:r>
            <a:r>
              <a:rPr lang="en-US" sz="2000" dirty="0">
                <a:solidFill>
                  <a:srgbClr val="3A3A3A"/>
                </a:solidFill>
                <a:latin typeface="Raleway"/>
              </a:rPr>
              <a:t> access to consumers for organisations 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1400" dirty="0"/>
              <a:t/>
            </a:r>
            <a:br>
              <a:rPr lang="en-US" sz="1400" dirty="0"/>
            </a:br>
            <a:r>
              <a:rPr lang="en-US" sz="2000" dirty="0" smtClean="0"/>
              <a:t>*</a:t>
            </a:r>
            <a:r>
              <a:rPr lang="en-US" sz="2000" dirty="0" smtClean="0">
                <a:solidFill>
                  <a:srgbClr val="3A3A3A"/>
                </a:solidFill>
                <a:latin typeface="Raleway"/>
              </a:rPr>
              <a:t>Strengthening consumer</a:t>
            </a:r>
            <a:r>
              <a:rPr lang="en-US" sz="2000" dirty="0">
                <a:solidFill>
                  <a:srgbClr val="3A3A3A"/>
                </a:solidFill>
                <a:latin typeface="Raleway"/>
              </a:rPr>
              <a:t> community through events </a:t>
            </a:r>
            <a:r>
              <a:rPr lang="en-US" sz="2000" dirty="0" smtClean="0">
                <a:solidFill>
                  <a:srgbClr val="3A3A3A"/>
                </a:solidFill>
                <a:latin typeface="Raleway"/>
              </a:rPr>
              <a:t>etc.</a:t>
            </a:r>
            <a:r>
              <a:rPr lang="en-US" sz="2000" dirty="0"/>
              <a:t/>
            </a:r>
            <a:br>
              <a:rPr lang="en-US" sz="2000" dirty="0"/>
            </a:br>
            <a:endParaRPr lang="en-US" sz="1400" dirty="0" smtClean="0">
              <a:solidFill>
                <a:srgbClr val="3A3A3A"/>
              </a:solidFill>
              <a:latin typeface="Raleway"/>
            </a:endParaRPr>
          </a:p>
          <a:p>
            <a:r>
              <a:rPr lang="en-US" sz="2000" dirty="0">
                <a:solidFill>
                  <a:srgbClr val="3A3A3A"/>
                </a:solidFill>
                <a:latin typeface="Raleway"/>
              </a:rPr>
              <a:t>*Training consumers to participate 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1400" dirty="0"/>
              <a:t/>
            </a:r>
            <a:br>
              <a:rPr lang="en-US" sz="1400" dirty="0"/>
            </a:br>
            <a:r>
              <a:rPr lang="en-US" sz="2000" dirty="0" smtClean="0">
                <a:solidFill>
                  <a:srgbClr val="3A3A3A"/>
                </a:solidFill>
                <a:latin typeface="Raleway"/>
              </a:rPr>
              <a:t>*Various projects &amp; media types which</a:t>
            </a:r>
            <a:r>
              <a:rPr lang="en-US" sz="2000" dirty="0">
                <a:solidFill>
                  <a:srgbClr val="3A3A3A"/>
                </a:solidFill>
                <a:latin typeface="Raleway"/>
              </a:rPr>
              <a:t> </a:t>
            </a:r>
            <a:r>
              <a:rPr lang="en-US" sz="2000" dirty="0" smtClean="0">
                <a:solidFill>
                  <a:srgbClr val="3A3A3A"/>
                </a:solidFill>
                <a:latin typeface="Raleway"/>
              </a:rPr>
              <a:t>collate</a:t>
            </a:r>
            <a:r>
              <a:rPr lang="en-US" sz="2000" dirty="0">
                <a:solidFill>
                  <a:srgbClr val="3A3A3A"/>
                </a:solidFill>
                <a:latin typeface="Raleway"/>
              </a:rPr>
              <a:t> </a:t>
            </a:r>
            <a:r>
              <a:rPr lang="en-US" sz="2000" dirty="0" smtClean="0">
                <a:solidFill>
                  <a:srgbClr val="3A3A3A"/>
                </a:solidFill>
                <a:latin typeface="Raleway"/>
              </a:rPr>
              <a:t>&amp; spread consumer</a:t>
            </a:r>
            <a:r>
              <a:rPr lang="en-US" sz="2000" dirty="0">
                <a:solidFill>
                  <a:srgbClr val="3A3A3A"/>
                </a:solidFill>
                <a:latin typeface="Raleway"/>
              </a:rPr>
              <a:t> voices 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1400" dirty="0"/>
              <a:t/>
            </a:r>
            <a:br>
              <a:rPr lang="en-US" sz="1400" dirty="0"/>
            </a:br>
            <a:r>
              <a:rPr lang="en-US" sz="2000" dirty="0">
                <a:solidFill>
                  <a:srgbClr val="3A3A3A"/>
                </a:solidFill>
                <a:latin typeface="Raleway"/>
              </a:rPr>
              <a:t>*Advocating on behalf of consumers </a:t>
            </a:r>
            <a:endParaRPr lang="en-US" sz="2000" dirty="0" smtClean="0">
              <a:solidFill>
                <a:srgbClr val="3A3A3A"/>
              </a:solidFill>
              <a:latin typeface="Raleway"/>
            </a:endParaRPr>
          </a:p>
          <a:p>
            <a:endParaRPr lang="en-US" sz="1400" dirty="0" smtClean="0">
              <a:solidFill>
                <a:srgbClr val="3A3A3A"/>
              </a:solidFill>
              <a:latin typeface="Raleway"/>
            </a:endParaRPr>
          </a:p>
          <a:p>
            <a:r>
              <a:rPr lang="en-US" sz="2000" dirty="0" smtClean="0">
                <a:solidFill>
                  <a:srgbClr val="3A3A3A"/>
                </a:solidFill>
                <a:latin typeface="Raleway"/>
              </a:rPr>
              <a:t>*Lived experience organization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88640"/>
            <a:ext cx="1752270" cy="262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22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7664" y="276860"/>
            <a:ext cx="6264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APSU &amp; VMIAC Regional Roadshow Project</a:t>
            </a:r>
            <a:endParaRPr lang="en-US" sz="4000" dirty="0">
              <a:solidFill>
                <a:schemeClr val="tx2"/>
              </a:solidFill>
              <a:latin typeface="Raleway"/>
            </a:endParaRP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77830" y="1819776"/>
            <a:ext cx="854980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*In 2018, APSU and VMIAC </a:t>
            </a:r>
          </a:p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(Victorian Mental Illness Awareness Council) </a:t>
            </a:r>
          </a:p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held events in Ballarat, Bendigo, Traralgon, </a:t>
            </a:r>
          </a:p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Wangaratta and Wodonga.</a:t>
            </a:r>
          </a:p>
          <a:p>
            <a:endParaRPr lang="en-US" dirty="0" smtClean="0">
              <a:solidFill>
                <a:srgbClr val="3A3A3A"/>
              </a:solidFill>
              <a:latin typeface="Raleway"/>
            </a:endParaRPr>
          </a:p>
          <a:p>
            <a:r>
              <a:rPr lang="en-AU" dirty="0" smtClean="0">
                <a:latin typeface="Raleway"/>
              </a:rPr>
              <a:t>*Gained </a:t>
            </a:r>
            <a:r>
              <a:rPr lang="en-AU" dirty="0">
                <a:latin typeface="Raleway"/>
              </a:rPr>
              <a:t>i</a:t>
            </a:r>
            <a:r>
              <a:rPr lang="en-AU" dirty="0" smtClean="0">
                <a:latin typeface="Raleway"/>
              </a:rPr>
              <a:t>nformation from AOD &amp; MH consumers on </a:t>
            </a:r>
          </a:p>
          <a:p>
            <a:r>
              <a:rPr lang="en-AU" dirty="0" smtClean="0">
                <a:latin typeface="Raleway"/>
              </a:rPr>
              <a:t>their experiences of services in local area</a:t>
            </a:r>
          </a:p>
          <a:p>
            <a:endParaRPr lang="en-US" dirty="0" smtClean="0">
              <a:solidFill>
                <a:srgbClr val="3A3A3A"/>
              </a:solidFill>
              <a:latin typeface="Raleway"/>
            </a:endParaRPr>
          </a:p>
          <a:p>
            <a:r>
              <a:rPr lang="en-AU" dirty="0" smtClean="0">
                <a:latin typeface="Raleway"/>
              </a:rPr>
              <a:t>*They </a:t>
            </a:r>
            <a:r>
              <a:rPr lang="en-AU" dirty="0">
                <a:latin typeface="Raleway"/>
              </a:rPr>
              <a:t>were asked: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>
                <a:latin typeface="Raleway"/>
              </a:rPr>
              <a:t>W</a:t>
            </a:r>
            <a:r>
              <a:rPr lang="en-AU" dirty="0" smtClean="0">
                <a:latin typeface="Raleway"/>
              </a:rPr>
              <a:t>hat </a:t>
            </a:r>
            <a:r>
              <a:rPr lang="en-AU" dirty="0">
                <a:latin typeface="Raleway"/>
              </a:rPr>
              <a:t>services they were familiar with;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>
                <a:latin typeface="Raleway"/>
              </a:rPr>
              <a:t>What factors contribute to MH and AOD issues in their areas;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>
                <a:latin typeface="Raleway"/>
              </a:rPr>
              <a:t>What were the issues with and barriers to, accessing services in their area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>
                <a:latin typeface="Raleway"/>
              </a:rPr>
              <a:t>What changes they wanted to see in their ideal system</a:t>
            </a:r>
            <a:r>
              <a:rPr lang="en-AU" dirty="0" smtClean="0">
                <a:latin typeface="Raleway"/>
              </a:rPr>
              <a:t>.</a:t>
            </a:r>
            <a:endParaRPr lang="en-AU" dirty="0">
              <a:latin typeface="Raleway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26" y="1796945"/>
            <a:ext cx="3406547" cy="2554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0473" y="280217"/>
            <a:ext cx="78630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Regional Roadshow Project Findings</a:t>
            </a:r>
            <a:endParaRPr lang="en-US" sz="4000" dirty="0">
              <a:solidFill>
                <a:schemeClr val="tx2"/>
              </a:solidFill>
              <a:latin typeface="Raleway"/>
            </a:endParaRP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7096" y="1361747"/>
            <a:ext cx="85498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dirty="0" smtClean="0">
                <a:latin typeface="Raleway"/>
              </a:rPr>
              <a:t>Key findings:</a:t>
            </a:r>
            <a:endParaRPr lang="en-AU" dirty="0">
              <a:latin typeface="Raleway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>
                <a:latin typeface="Raleway"/>
              </a:rPr>
              <a:t>Issues with representation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 smtClean="0">
                <a:latin typeface="Raleway"/>
              </a:rPr>
              <a:t>Stigma</a:t>
            </a:r>
            <a:r>
              <a:rPr lang="en-AU" dirty="0">
                <a:latin typeface="Raleway"/>
              </a:rPr>
              <a:t>/ privacy/ </a:t>
            </a:r>
            <a:r>
              <a:rPr lang="en-AU" dirty="0" smtClean="0">
                <a:latin typeface="Raleway"/>
              </a:rPr>
              <a:t>confidentiality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 smtClean="0">
                <a:latin typeface="Raleway"/>
              </a:rPr>
              <a:t>Absence </a:t>
            </a:r>
            <a:r>
              <a:rPr lang="en-AU" dirty="0">
                <a:latin typeface="Raleway"/>
              </a:rPr>
              <a:t>of </a:t>
            </a:r>
            <a:r>
              <a:rPr lang="en-AU" dirty="0" smtClean="0">
                <a:latin typeface="Raleway"/>
              </a:rPr>
              <a:t>services (peer, after-hours, flexible, population specific, preventative &amp; long term services)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 smtClean="0">
                <a:latin typeface="Raleway"/>
              </a:rPr>
              <a:t>Access </a:t>
            </a:r>
            <a:r>
              <a:rPr lang="en-AU" dirty="0">
                <a:latin typeface="Raleway"/>
              </a:rPr>
              <a:t>issues </a:t>
            </a:r>
            <a:r>
              <a:rPr lang="en-AU" dirty="0" smtClean="0">
                <a:latin typeface="Raleway"/>
              </a:rPr>
              <a:t>(wait times, cycles of referral &amp; intake, disconnectedness)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AU" dirty="0">
              <a:latin typeface="Raleway"/>
            </a:endParaRPr>
          </a:p>
          <a:p>
            <a:r>
              <a:rPr lang="en-AU" dirty="0">
                <a:latin typeface="Raleway"/>
              </a:rPr>
              <a:t>K</a:t>
            </a:r>
            <a:r>
              <a:rPr lang="en-AU" dirty="0" smtClean="0">
                <a:latin typeface="Raleway"/>
              </a:rPr>
              <a:t>ey suggestions:</a:t>
            </a:r>
            <a:endParaRPr lang="en-AU" dirty="0">
              <a:latin typeface="Raleway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>
                <a:latin typeface="Raleway"/>
              </a:rPr>
              <a:t>Increase familiarity and understanding </a:t>
            </a:r>
            <a:r>
              <a:rPr lang="en-AU" dirty="0" smtClean="0">
                <a:latin typeface="Raleway"/>
              </a:rPr>
              <a:t>of MH </a:t>
            </a:r>
            <a:r>
              <a:rPr lang="en-AU" dirty="0">
                <a:latin typeface="Raleway"/>
              </a:rPr>
              <a:t>and AOD service systems through </a:t>
            </a:r>
            <a:r>
              <a:rPr lang="en-AU" dirty="0" smtClean="0">
                <a:latin typeface="Raleway"/>
              </a:rPr>
              <a:t>a </a:t>
            </a:r>
            <a:r>
              <a:rPr lang="en-AU" dirty="0">
                <a:latin typeface="Raleway"/>
              </a:rPr>
              <a:t>central database with attached support staff.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>
                <a:latin typeface="Raleway"/>
              </a:rPr>
              <a:t>Continue </a:t>
            </a:r>
            <a:r>
              <a:rPr lang="en-AU" dirty="0" smtClean="0">
                <a:latin typeface="Raleway"/>
              </a:rPr>
              <a:t>community </a:t>
            </a:r>
            <a:r>
              <a:rPr lang="en-AU" dirty="0">
                <a:latin typeface="Raleway"/>
              </a:rPr>
              <a:t>consultation </a:t>
            </a:r>
            <a:r>
              <a:rPr lang="en-AU" dirty="0" smtClean="0">
                <a:latin typeface="Raleway"/>
              </a:rPr>
              <a:t>in </a:t>
            </a:r>
            <a:r>
              <a:rPr lang="en-AU" dirty="0">
                <a:latin typeface="Raleway"/>
              </a:rPr>
              <a:t>Roadshow areas and </a:t>
            </a:r>
            <a:r>
              <a:rPr lang="en-AU" dirty="0" smtClean="0">
                <a:latin typeface="Raleway"/>
              </a:rPr>
              <a:t>increase </a:t>
            </a:r>
            <a:r>
              <a:rPr lang="en-AU" dirty="0">
                <a:latin typeface="Raleway"/>
              </a:rPr>
              <a:t>consumer </a:t>
            </a:r>
            <a:r>
              <a:rPr lang="en-AU" dirty="0" smtClean="0">
                <a:latin typeface="Raleway"/>
              </a:rPr>
              <a:t>participation in </a:t>
            </a:r>
            <a:r>
              <a:rPr lang="en-AU" dirty="0">
                <a:latin typeface="Raleway"/>
              </a:rPr>
              <a:t>regional </a:t>
            </a:r>
            <a:r>
              <a:rPr lang="en-AU" dirty="0" smtClean="0">
                <a:latin typeface="Raleway"/>
              </a:rPr>
              <a:t>areas generally</a:t>
            </a:r>
            <a:r>
              <a:rPr lang="en-AU" dirty="0">
                <a:latin typeface="Raleway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AU" dirty="0">
                <a:latin typeface="Raleway"/>
              </a:rPr>
              <a:t>Utilise lived experience in the regional communities to respond to barriers to access and issues with services by expanding peer workforce funding and infrastructure. </a:t>
            </a:r>
          </a:p>
          <a:p>
            <a:pPr lvl="0"/>
            <a:endParaRPr lang="en-AU" dirty="0"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44951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67763" y="357209"/>
            <a:ext cx="74084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Regional Roadshow Report</a:t>
            </a:r>
            <a:endParaRPr lang="en-US" sz="4000" dirty="0">
              <a:solidFill>
                <a:schemeClr val="tx2"/>
              </a:solidFill>
              <a:latin typeface="Raleway"/>
            </a:endParaRP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96752"/>
            <a:ext cx="3622635" cy="51896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819215" y="2132856"/>
            <a:ext cx="39604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dirty="0">
                <a:latin typeface="Raleway"/>
              </a:rPr>
              <a:t>The report “Sitting on the outside looking </a:t>
            </a:r>
            <a:r>
              <a:rPr lang="en-AU" dirty="0" smtClean="0">
                <a:latin typeface="Raleway"/>
              </a:rPr>
              <a:t>in”, documents </a:t>
            </a:r>
            <a:r>
              <a:rPr lang="en-AU" dirty="0">
                <a:latin typeface="Raleway"/>
              </a:rPr>
              <a:t>the </a:t>
            </a:r>
            <a:r>
              <a:rPr lang="en-AU" dirty="0" smtClean="0">
                <a:latin typeface="Raleway"/>
              </a:rPr>
              <a:t>project &amp; findings.</a:t>
            </a:r>
          </a:p>
          <a:p>
            <a:endParaRPr lang="en-AU" dirty="0" smtClean="0">
              <a:latin typeface="Raleway"/>
            </a:endParaRPr>
          </a:p>
          <a:p>
            <a:r>
              <a:rPr lang="en-AU" dirty="0" smtClean="0">
                <a:latin typeface="Raleway"/>
              </a:rPr>
              <a:t>It can be found on the APSU webpage </a:t>
            </a:r>
            <a:r>
              <a:rPr lang="en-AU" u="sng" dirty="0" smtClean="0">
                <a:latin typeface="Raleway"/>
              </a:rPr>
              <a:t>www.apsuonline.org.au</a:t>
            </a:r>
          </a:p>
          <a:p>
            <a:r>
              <a:rPr lang="en-AU" dirty="0">
                <a:latin typeface="Raleway"/>
              </a:rPr>
              <a:t>u</a:t>
            </a:r>
            <a:r>
              <a:rPr lang="en-AU" dirty="0" smtClean="0">
                <a:latin typeface="Raleway"/>
              </a:rPr>
              <a:t>nder ‘resources’.</a:t>
            </a:r>
            <a:endParaRPr lang="en-AU" dirty="0">
              <a:latin typeface="Raleway"/>
            </a:endParaRPr>
          </a:p>
          <a:p>
            <a:endParaRPr lang="en-AU" dirty="0"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79490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5661">
            <a:off x="2518526" y="2596822"/>
            <a:ext cx="1658976" cy="237987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335" y="2344141"/>
            <a:ext cx="1675293" cy="24006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7338">
            <a:off x="1802728" y="2471747"/>
            <a:ext cx="1509024" cy="21421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201" y="3452845"/>
            <a:ext cx="1500477" cy="212104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466" y="2781683"/>
            <a:ext cx="1534472" cy="219368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031" y="3153537"/>
            <a:ext cx="1296694" cy="18448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89" y="2969697"/>
            <a:ext cx="1375054" cy="19467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46822" y="292059"/>
            <a:ext cx="8050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Flipside </a:t>
            </a: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714288" y="1340768"/>
            <a:ext cx="79476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Consumer stories on addiction and recovery related topics.</a:t>
            </a:r>
          </a:p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3 issues per year.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63571">
            <a:off x="403578" y="3799669"/>
            <a:ext cx="1335957" cy="18902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7558">
            <a:off x="1744794" y="3639696"/>
            <a:ext cx="1367391" cy="19373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6921">
            <a:off x="2712024" y="3593442"/>
            <a:ext cx="1341610" cy="19578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3009">
            <a:off x="3718017" y="3168602"/>
            <a:ext cx="1337993" cy="1897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8536">
            <a:off x="4618014" y="3908505"/>
            <a:ext cx="1421997" cy="200792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5688">
            <a:off x="5529675" y="3242105"/>
            <a:ext cx="1365047" cy="19344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35159">
            <a:off x="6443977" y="3788074"/>
            <a:ext cx="1456162" cy="2053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7943">
            <a:off x="7573758" y="4183212"/>
            <a:ext cx="1456359" cy="209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4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46822" y="292059"/>
            <a:ext cx="8050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Flipside </a:t>
            </a: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46822" y="2132856"/>
            <a:ext cx="81150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“</a:t>
            </a:r>
            <a:r>
              <a:rPr lang="en-US" dirty="0"/>
              <a:t>Our system classifies people into categories. This not only affects their standards of living, but it dictates their lifestyles too</a:t>
            </a:r>
            <a:r>
              <a:rPr lang="en-US" dirty="0" smtClean="0"/>
              <a:t>.” (n. 43 Stigma)</a:t>
            </a:r>
          </a:p>
          <a:p>
            <a:endParaRPr lang="en-US" dirty="0">
              <a:solidFill>
                <a:srgbClr val="3A3A3A"/>
              </a:solidFill>
              <a:latin typeface="Raleway"/>
            </a:endParaRPr>
          </a:p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“</a:t>
            </a:r>
            <a:r>
              <a:rPr lang="en-US" dirty="0"/>
              <a:t>People also don’t understand domestic violence and why you stay. You stay because you believe you deserve it</a:t>
            </a:r>
            <a:r>
              <a:rPr lang="en-US" dirty="0" smtClean="0"/>
              <a:t>.” (n. 45 Food)</a:t>
            </a:r>
          </a:p>
          <a:p>
            <a:endParaRPr lang="en-US" dirty="0">
              <a:solidFill>
                <a:srgbClr val="3A3A3A"/>
              </a:solidFill>
              <a:latin typeface="Raleway"/>
            </a:endParaRPr>
          </a:p>
          <a:p>
            <a:r>
              <a:rPr lang="en-US" dirty="0" smtClean="0">
                <a:solidFill>
                  <a:srgbClr val="3A3A3A"/>
                </a:solidFill>
                <a:latin typeface="Raleway"/>
              </a:rPr>
              <a:t>“</a:t>
            </a:r>
            <a:r>
              <a:rPr lang="en-US" dirty="0" smtClean="0"/>
              <a:t>Still </a:t>
            </a:r>
            <a:r>
              <a:rPr lang="en-US" dirty="0"/>
              <a:t>sitting in the same spot I was 6 months ago when I decided to “change my life” even after trying numerous times to get a job, ANY JOB</a:t>
            </a:r>
            <a:r>
              <a:rPr lang="en-US" dirty="0" smtClean="0"/>
              <a:t>!” (n. 38 Ice)</a:t>
            </a:r>
          </a:p>
          <a:p>
            <a:endParaRPr lang="en-US" dirty="0"/>
          </a:p>
          <a:p>
            <a:r>
              <a:rPr lang="en-US" dirty="0" smtClean="0"/>
              <a:t>“</a:t>
            </a:r>
            <a:r>
              <a:rPr lang="en-US" dirty="0"/>
              <a:t>Life didn’t stop when we used and start when we stopped</a:t>
            </a:r>
            <a:r>
              <a:rPr lang="en-US" dirty="0" smtClean="0"/>
              <a:t>.”  (n. 35 Change)</a:t>
            </a:r>
            <a:endParaRPr lang="en-US" dirty="0" smtClean="0">
              <a:solidFill>
                <a:srgbClr val="3A3A3A"/>
              </a:solidFill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46145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195736" y="21671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Speakers Bureau</a:t>
            </a:r>
            <a:endParaRPr lang="en-US" sz="4000" dirty="0">
              <a:solidFill>
                <a:schemeClr val="tx2"/>
              </a:solidFill>
              <a:latin typeface="Raleway"/>
            </a:endParaRP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0735" y="1812880"/>
            <a:ext cx="47133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3A3A3A"/>
                </a:solidFill>
                <a:latin typeface="Raleway"/>
              </a:rPr>
              <a:t>Database of trained speakers available to share their lived experience in a public forum</a:t>
            </a:r>
          </a:p>
          <a:p>
            <a:endParaRPr lang="en-US" dirty="0" smtClean="0">
              <a:solidFill>
                <a:srgbClr val="3A3A3A"/>
              </a:solidFill>
              <a:latin typeface="Raleway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3A3A3A"/>
                </a:solidFill>
                <a:latin typeface="Raleway"/>
              </a:rPr>
              <a:t>All SB members have been impacted by drug addiction either directly or through a family member / significant other, but have a variety of different experiences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dirty="0" smtClean="0">
              <a:solidFill>
                <a:srgbClr val="3A3A3A"/>
              </a:solidFill>
              <a:latin typeface="Raleway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3A3A3A"/>
                </a:solidFill>
                <a:latin typeface="Raleway"/>
              </a:rPr>
              <a:t>Service available for community and professional events for a fee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dirty="0" smtClean="0">
              <a:solidFill>
                <a:srgbClr val="3A3A3A"/>
              </a:solidFill>
              <a:latin typeface="Raleway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3A3A3A"/>
                </a:solidFill>
                <a:latin typeface="Raleway"/>
              </a:rPr>
              <a:t>Training delivered 2-3 times per year, due to interest and speaker turnover</a:t>
            </a:r>
            <a:endParaRPr lang="en-US" dirty="0" smtClean="0">
              <a:latin typeface="Raleway"/>
            </a:endParaRPr>
          </a:p>
          <a:p>
            <a:endParaRPr lang="en-US" dirty="0" smtClean="0">
              <a:latin typeface="Raleway"/>
            </a:endParaRPr>
          </a:p>
          <a:p>
            <a:endParaRPr lang="en-US" dirty="0" smtClean="0">
              <a:solidFill>
                <a:srgbClr val="3A3A3A"/>
              </a:solidFill>
              <a:latin typeface="Raleway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986" y="2276872"/>
            <a:ext cx="3758555" cy="250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09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195736" y="21671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Speakers Bureau</a:t>
            </a:r>
            <a:endParaRPr lang="en-US" sz="4000" dirty="0">
              <a:solidFill>
                <a:schemeClr val="tx2"/>
              </a:solidFill>
              <a:latin typeface="Raleway"/>
            </a:endParaRP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0735" y="1628214"/>
            <a:ext cx="4857329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latin typeface="Raleway"/>
            </a:endParaRPr>
          </a:p>
          <a:p>
            <a:pPr marL="285750" indent="-285750" fontAlgn="base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dirty="0" smtClean="0">
                <a:latin typeface="Raleway"/>
              </a:rPr>
              <a:t>Goals: educate audiences about addiction and recovery, challenge stigma, provide hope</a:t>
            </a:r>
          </a:p>
          <a:p>
            <a:pPr marL="285750" indent="-285750" fontAlgn="base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dirty="0" smtClean="0">
                <a:latin typeface="Raleway"/>
              </a:rPr>
              <a:t>Context driven, suitable to different audiences </a:t>
            </a:r>
          </a:p>
          <a:p>
            <a:pPr marL="285750" indent="-285750" fontAlgn="base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dirty="0" smtClean="0">
                <a:latin typeface="Raleway"/>
              </a:rPr>
              <a:t>Well formulated and thought through  requests lead to more successful presentations</a:t>
            </a:r>
          </a:p>
          <a:p>
            <a:pPr lvl="1" fontAlgn="base"/>
            <a:endParaRPr lang="en-US" i="1" dirty="0" smtClean="0">
              <a:latin typeface="Raleway"/>
            </a:endParaRPr>
          </a:p>
          <a:p>
            <a:pPr fontAlgn="base"/>
            <a:endParaRPr lang="en-US" dirty="0">
              <a:latin typeface="Raleway"/>
            </a:endParaRPr>
          </a:p>
          <a:p>
            <a:endParaRPr lang="en-US" dirty="0" smtClean="0">
              <a:solidFill>
                <a:srgbClr val="3A3A3A"/>
              </a:solidFill>
              <a:latin typeface="Raleway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963256"/>
            <a:ext cx="3814021" cy="253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948761"/>
            <a:ext cx="7308304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195736" y="21671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Speakers Bureau</a:t>
            </a:r>
            <a:endParaRPr lang="en-US" sz="4000" dirty="0">
              <a:solidFill>
                <a:schemeClr val="tx2"/>
              </a:solidFill>
              <a:latin typeface="Raleway"/>
            </a:endParaRP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903574"/>
            <a:ext cx="1456587" cy="945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67544" y="1384759"/>
            <a:ext cx="7704856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anose="05000000000000000000" pitchFamily="2" charset="2"/>
              <a:buChar char="v"/>
            </a:pPr>
            <a:r>
              <a:rPr lang="en-US" dirty="0">
                <a:latin typeface="Raleway"/>
              </a:rPr>
              <a:t>Overwhelmingly positive feedback:</a:t>
            </a:r>
          </a:p>
          <a:p>
            <a:pPr lvl="1" fontAlgn="base">
              <a:spcBef>
                <a:spcPts val="1200"/>
              </a:spcBef>
            </a:pPr>
            <a:r>
              <a:rPr lang="en-US" i="1" dirty="0">
                <a:latin typeface="Raleway"/>
              </a:rPr>
              <a:t>“</a:t>
            </a:r>
            <a:r>
              <a:rPr lang="en-AU" i="1" dirty="0"/>
              <a:t>He is so real, coming from the heart as well as valuing the truth very highly.“</a:t>
            </a:r>
          </a:p>
          <a:p>
            <a:pPr lvl="1" fontAlgn="base">
              <a:spcBef>
                <a:spcPts val="1200"/>
              </a:spcBef>
            </a:pPr>
            <a:r>
              <a:rPr lang="en-AU" i="1" dirty="0">
                <a:latin typeface="Raleway"/>
              </a:rPr>
              <a:t>“</a:t>
            </a:r>
            <a:r>
              <a:rPr lang="en-AU" i="1" dirty="0"/>
              <a:t>From the comments made in the evaluation, it was without a doubt the most well received part of the training and received 100% positive feedback</a:t>
            </a:r>
            <a:r>
              <a:rPr lang="en-AU" i="1" dirty="0" smtClean="0"/>
              <a:t>.”</a:t>
            </a:r>
          </a:p>
          <a:p>
            <a:pPr lvl="1" fontAlgn="base">
              <a:spcBef>
                <a:spcPts val="1200"/>
              </a:spcBef>
            </a:pPr>
            <a:r>
              <a:rPr lang="en-US" i="1" dirty="0" smtClean="0"/>
              <a:t>“It </a:t>
            </a:r>
            <a:r>
              <a:rPr lang="en-US" i="1" dirty="0"/>
              <a:t>was a successful event and our students were certainly engaged</a:t>
            </a:r>
            <a:r>
              <a:rPr lang="en-US" i="1" dirty="0" smtClean="0"/>
              <a:t>. The </a:t>
            </a:r>
            <a:r>
              <a:rPr lang="en-US" i="1" dirty="0"/>
              <a:t>presenters were outstanding and pulled no punches</a:t>
            </a:r>
            <a:r>
              <a:rPr lang="en-US" i="1" dirty="0" smtClean="0"/>
              <a:t>.”</a:t>
            </a:r>
          </a:p>
          <a:p>
            <a:pPr lvl="1" fontAlgn="base">
              <a:spcBef>
                <a:spcPts val="1200"/>
              </a:spcBef>
            </a:pPr>
            <a:r>
              <a:rPr lang="en-US" i="1" dirty="0" smtClean="0"/>
              <a:t>“The </a:t>
            </a:r>
            <a:r>
              <a:rPr lang="en-US" i="1" dirty="0"/>
              <a:t>group were ‘blown away” by </a:t>
            </a:r>
            <a:r>
              <a:rPr lang="en-US" i="1" dirty="0" smtClean="0"/>
              <a:t>her </a:t>
            </a:r>
            <a:r>
              <a:rPr lang="en-US" i="1" dirty="0"/>
              <a:t>honesty, courage and </a:t>
            </a:r>
            <a:r>
              <a:rPr lang="en-US" i="1" dirty="0" smtClean="0"/>
              <a:t>determination. They </a:t>
            </a:r>
            <a:r>
              <a:rPr lang="en-US" i="1" dirty="0"/>
              <a:t>were just amazed at how well </a:t>
            </a:r>
            <a:r>
              <a:rPr lang="en-US" i="1" dirty="0" smtClean="0"/>
              <a:t>she </a:t>
            </a:r>
            <a:r>
              <a:rPr lang="en-US" i="1" dirty="0"/>
              <a:t>spoke, complimenting </a:t>
            </a:r>
            <a:r>
              <a:rPr lang="en-US" i="1" dirty="0" smtClean="0"/>
              <a:t>her </a:t>
            </a:r>
            <a:r>
              <a:rPr lang="en-US" i="1" dirty="0"/>
              <a:t>on </a:t>
            </a:r>
            <a:r>
              <a:rPr lang="en-US" i="1" dirty="0" smtClean="0"/>
              <a:t>her </a:t>
            </a:r>
            <a:r>
              <a:rPr lang="en-US" i="1" dirty="0"/>
              <a:t>obvious intelligence and sensitivity</a:t>
            </a:r>
            <a:r>
              <a:rPr lang="en-US" i="1" dirty="0" smtClean="0"/>
              <a:t>. They </a:t>
            </a:r>
            <a:r>
              <a:rPr lang="en-US" i="1" dirty="0"/>
              <a:t>said they found the session </a:t>
            </a:r>
            <a:r>
              <a:rPr lang="en-US" i="1" dirty="0" err="1"/>
              <a:t>soooooo</a:t>
            </a:r>
            <a:r>
              <a:rPr lang="en-US" i="1" dirty="0"/>
              <a:t> helpful and </a:t>
            </a:r>
            <a:r>
              <a:rPr lang="en-US" i="1" dirty="0" smtClean="0"/>
              <a:t>she </a:t>
            </a:r>
            <a:r>
              <a:rPr lang="en-US" i="1" dirty="0"/>
              <a:t>gave them such hope for their own families</a:t>
            </a:r>
            <a:r>
              <a:rPr lang="en-US" i="1" dirty="0" smtClean="0"/>
              <a:t>.”</a:t>
            </a:r>
            <a:endParaRPr lang="en-US" i="1" dirty="0"/>
          </a:p>
          <a:p>
            <a:pPr lvl="1" fontAlgn="base"/>
            <a:endParaRPr lang="en-US" i="1" dirty="0" smtClean="0"/>
          </a:p>
          <a:p>
            <a:pPr lvl="1" fontAlgn="base"/>
            <a:endParaRPr lang="en-AU" i="1" dirty="0" smtClean="0"/>
          </a:p>
          <a:p>
            <a:endParaRPr lang="en-US" dirty="0" smtClean="0">
              <a:solidFill>
                <a:srgbClr val="3A3A3A"/>
              </a:solidFill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89052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988" y="46996"/>
            <a:ext cx="3454012" cy="34540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44352"/>
            <a:ext cx="1517919" cy="82388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3690" y="211435"/>
            <a:ext cx="56462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tx2"/>
                </a:solidFill>
                <a:latin typeface="Raleway"/>
              </a:rPr>
              <a:t>‘Straight from the Source’- APSU Podcast </a:t>
            </a:r>
            <a:endParaRPr lang="en-US" sz="4000" dirty="0">
              <a:solidFill>
                <a:schemeClr val="tx2"/>
              </a:solidFill>
              <a:latin typeface="Raleway"/>
            </a:endParaRPr>
          </a:p>
        </p:txBody>
      </p:sp>
      <p:pic>
        <p:nvPicPr>
          <p:cNvPr id="8" name="Picture 7" descr="G:\Logos &amp; Style guide 2011\APSU\APSUlogo3-web-gif.gif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905603"/>
            <a:ext cx="1235004" cy="92623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75463" y="1697035"/>
            <a:ext cx="897124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A3A3A"/>
                </a:solidFill>
                <a:latin typeface="raleway"/>
              </a:rPr>
              <a:t>Increase the impact &amp; visibility of </a:t>
            </a:r>
            <a:r>
              <a:rPr lang="en-US" dirty="0" smtClean="0">
                <a:solidFill>
                  <a:srgbClr val="3A3A3A"/>
                </a:solidFill>
                <a:latin typeface="raleway"/>
              </a:rPr>
              <a:t>consumer</a:t>
            </a:r>
            <a:r>
              <a:rPr lang="en-US" dirty="0">
                <a:solidFill>
                  <a:srgbClr val="3A3A3A"/>
                </a:solidFill>
                <a:latin typeface="raleway"/>
              </a:rPr>
              <a:t> stories </a:t>
            </a:r>
            <a:endParaRPr lang="en-US" dirty="0">
              <a:solidFill>
                <a:srgbClr val="3A3A3A"/>
              </a:solidFill>
              <a:latin typeface="Raleway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solidFill>
                <a:srgbClr val="3A3A3A"/>
              </a:solidFill>
              <a:latin typeface="Raleway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A3A3A"/>
                </a:solidFill>
                <a:latin typeface="raleway"/>
              </a:rPr>
              <a:t>Increase education and awareness </a:t>
            </a:r>
            <a:endParaRPr lang="en-US" dirty="0" smtClean="0">
              <a:solidFill>
                <a:srgbClr val="3A3A3A"/>
              </a:solidFill>
              <a:latin typeface="raleway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solidFill>
                <a:srgbClr val="3A3A3A"/>
              </a:solidFill>
              <a:latin typeface="Raleway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A3A3A"/>
                </a:solidFill>
                <a:latin typeface="raleway"/>
              </a:rPr>
              <a:t>Discuss issues with the Australian AOD </a:t>
            </a:r>
            <a:r>
              <a:rPr lang="en-US" dirty="0" smtClean="0">
                <a:solidFill>
                  <a:srgbClr val="3A3A3A"/>
                </a:solidFill>
                <a:latin typeface="raleway"/>
              </a:rPr>
              <a:t>system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solidFill>
                <a:srgbClr val="3A3A3A"/>
              </a:solidFill>
              <a:latin typeface="Raleway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A3A3A"/>
                </a:solidFill>
                <a:latin typeface="raleway"/>
              </a:rPr>
              <a:t>Help people to feel represented and less </a:t>
            </a:r>
            <a:r>
              <a:rPr lang="en-US" dirty="0" smtClean="0">
                <a:solidFill>
                  <a:srgbClr val="3A3A3A"/>
                </a:solidFill>
                <a:latin typeface="raleway"/>
              </a:rPr>
              <a:t>alone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 smtClean="0">
              <a:solidFill>
                <a:srgbClr val="3A3A3A"/>
              </a:solidFill>
              <a:latin typeface="raleway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A3A3A"/>
                </a:solidFill>
                <a:latin typeface="raleway"/>
              </a:rPr>
              <a:t>Cover distinctive stories which challenge stigma, stereotypes &amp; binary ideas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solidFill>
                <a:srgbClr val="3A3A3A"/>
              </a:solidFill>
              <a:latin typeface="Raleway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A3A3A"/>
                </a:solidFill>
                <a:latin typeface="Raleway"/>
              </a:rPr>
              <a:t>Challenge the idea of one dominant/ superior perspective on substance use or </a:t>
            </a:r>
            <a:r>
              <a:rPr lang="en-US" dirty="0" smtClean="0">
                <a:solidFill>
                  <a:srgbClr val="3A3A3A"/>
                </a:solidFill>
                <a:latin typeface="Raleway"/>
              </a:rPr>
              <a:t>           recovery</a:t>
            </a:r>
            <a:r>
              <a:rPr lang="en-US" dirty="0">
                <a:solidFill>
                  <a:srgbClr val="3A3A3A"/>
                </a:solidFill>
                <a:latin typeface="Raleway"/>
              </a:rPr>
              <a:t> 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solidFill>
                <a:srgbClr val="3A3A3A"/>
              </a:solidFill>
              <a:latin typeface="Raleway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A3A3A"/>
                </a:solidFill>
                <a:latin typeface="raleway"/>
              </a:rPr>
              <a:t>Look holistically at all of the life areas substance use intersects with</a:t>
            </a:r>
          </a:p>
          <a:p>
            <a:pPr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A3A3A"/>
              </a:solidFill>
              <a:effectLst/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96540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44352"/>
            <a:ext cx="1517919" cy="82388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G:\Logos &amp; Style guide 2011\APSU\APSUlogo3-web-gif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905603"/>
            <a:ext cx="1235004" cy="92623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54766" y="1988840"/>
            <a:ext cx="8493698" cy="2101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AU" dirty="0">
                <a:latin typeface="Raleway"/>
                <a:ea typeface="Calibri" panose="020F0502020204030204" pitchFamily="34" charset="0"/>
                <a:cs typeface="Times New Roman" panose="02020603050405020304" pitchFamily="18" charset="0"/>
              </a:rPr>
              <a:t>Contribute your stories, listen and feel heard, share it around so these stories create the most impact they can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AU" sz="1400" dirty="0">
              <a:latin typeface="Raleway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AU" dirty="0">
                <a:latin typeface="Raleway"/>
                <a:ea typeface="Calibri" panose="020F0502020204030204" pitchFamily="34" charset="0"/>
                <a:cs typeface="Times New Roman" panose="02020603050405020304" pitchFamily="18" charset="0"/>
              </a:rPr>
              <a:t>As a professional in the sector- use it to support your clients and their loved ones, to enhance practice, to open up new understandings, to keep informed on the issues consumers &amp; sector professional are talking about, and as a platform to discuss the issues you want to talk about.  </a:t>
            </a:r>
            <a:endParaRPr lang="en-AU" sz="1400" dirty="0">
              <a:latin typeface="Raleway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9552" y="260648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chemeClr val="tx2"/>
                </a:solidFill>
                <a:latin typeface="Raleway"/>
              </a:rPr>
              <a:t>How can you use the Podcast?</a:t>
            </a:r>
          </a:p>
        </p:txBody>
      </p:sp>
    </p:spTree>
    <p:extLst>
      <p:ext uri="{BB962C8B-B14F-4D97-AF65-F5344CB8AC3E}">
        <p14:creationId xmlns:p14="http://schemas.microsoft.com/office/powerpoint/2010/main" val="425913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6577"/>
                    </a14:imgEffect>
                    <a14:imgEffect>
                      <a14:saturation sat="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8960"/>
            <a:ext cx="9144000" cy="3762874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647564" y="801902"/>
            <a:ext cx="784887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Raleway"/>
              </a:rPr>
              <a:t>"I'm not just a person with addiction I'm all these other things like a belly dancer, a guitarist, a </a:t>
            </a:r>
            <a:r>
              <a:rPr lang="en-US" sz="2000" dirty="0" smtClean="0">
                <a:latin typeface="Raleway"/>
              </a:rPr>
              <a:t>mum, </a:t>
            </a:r>
            <a:r>
              <a:rPr lang="en-US" sz="2000" dirty="0">
                <a:latin typeface="Raleway"/>
              </a:rPr>
              <a:t>a loud mouth , a bitch, I'm  nice, I'm a daughter- I'm not just an addict and that’s all of us, we are all whole people</a:t>
            </a:r>
            <a:r>
              <a:rPr lang="en-US" sz="2000" dirty="0" smtClean="0">
                <a:latin typeface="Raleway"/>
              </a:rPr>
              <a:t>.“</a:t>
            </a:r>
          </a:p>
          <a:p>
            <a:pPr algn="ctr"/>
            <a:endParaRPr lang="en-US" sz="1200" dirty="0" smtClean="0">
              <a:latin typeface="Raleway"/>
            </a:endParaRPr>
          </a:p>
          <a:p>
            <a:pPr algn="r"/>
            <a:r>
              <a:rPr lang="en-US" sz="2000" dirty="0" smtClean="0">
                <a:latin typeface="Raleway"/>
              </a:rPr>
              <a:t>        - Rustie, First Podcast Episode</a:t>
            </a:r>
            <a:endParaRPr lang="en-AU" sz="2000" dirty="0">
              <a:latin typeface="Raleway"/>
            </a:endParaRPr>
          </a:p>
        </p:txBody>
      </p:sp>
      <p:pic>
        <p:nvPicPr>
          <p:cNvPr id="2" name="VDDI Cli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96336" y="51571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422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6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" y="5728592"/>
            <a:ext cx="9144000" cy="12882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900104"/>
            <a:ext cx="1757944" cy="957896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587978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189989" y="53335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tx2"/>
                </a:solidFill>
                <a:latin typeface="Raleway"/>
              </a:rPr>
              <a:t>W</a:t>
            </a:r>
            <a:r>
              <a:rPr lang="en-US" sz="4400" dirty="0" smtClean="0">
                <a:solidFill>
                  <a:schemeClr val="tx2"/>
                </a:solidFill>
                <a:latin typeface="Raleway"/>
              </a:rPr>
              <a:t>here </a:t>
            </a:r>
            <a:r>
              <a:rPr lang="en-US" sz="4400" dirty="0">
                <a:solidFill>
                  <a:schemeClr val="tx2"/>
                </a:solidFill>
                <a:latin typeface="Raleway"/>
              </a:rPr>
              <a:t>t</a:t>
            </a:r>
            <a:r>
              <a:rPr lang="en-US" sz="4400" dirty="0" smtClean="0">
                <a:solidFill>
                  <a:schemeClr val="tx2"/>
                </a:solidFill>
                <a:latin typeface="Raleway"/>
              </a:rPr>
              <a:t>o find us?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7514" y="942562"/>
            <a:ext cx="874897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dirty="0">
                <a:latin typeface="Raleway"/>
              </a:rPr>
              <a:t>APSU website: </a:t>
            </a:r>
            <a:r>
              <a:rPr lang="en-AU" b="1" dirty="0">
                <a:latin typeface="Raleway"/>
              </a:rPr>
              <a:t>www.apsuonline.org.au</a:t>
            </a:r>
            <a:r>
              <a:rPr lang="en-AU" dirty="0">
                <a:latin typeface="Raleway"/>
              </a:rPr>
              <a:t> </a:t>
            </a:r>
            <a:endParaRPr lang="en-AU" dirty="0" smtClean="0">
              <a:latin typeface="Raleway"/>
            </a:endParaRPr>
          </a:p>
          <a:p>
            <a:endParaRPr lang="en-AU" dirty="0">
              <a:latin typeface="Raleway"/>
            </a:endParaRPr>
          </a:p>
          <a:p>
            <a:r>
              <a:rPr lang="en-AU" dirty="0">
                <a:latin typeface="Raleway"/>
              </a:rPr>
              <a:t>APSU Facebook: search </a:t>
            </a:r>
            <a:r>
              <a:rPr lang="en-AU" b="1" dirty="0">
                <a:latin typeface="Raleway"/>
              </a:rPr>
              <a:t>Apsu Sharc</a:t>
            </a:r>
            <a:r>
              <a:rPr lang="en-AU" dirty="0">
                <a:latin typeface="Raleway"/>
              </a:rPr>
              <a:t> or www.facebook.com/APSUonline/ </a:t>
            </a:r>
            <a:endParaRPr lang="en-AU" dirty="0" smtClean="0">
              <a:latin typeface="Raleway"/>
            </a:endParaRPr>
          </a:p>
          <a:p>
            <a:endParaRPr lang="en-AU" dirty="0">
              <a:latin typeface="Raleway"/>
            </a:endParaRPr>
          </a:p>
          <a:p>
            <a:r>
              <a:rPr lang="en-AU" dirty="0">
                <a:latin typeface="Raleway"/>
              </a:rPr>
              <a:t>Podcast Applications: ITunes, Spotify, Castbox, other Podcast app's search 'Straight from the Source- APSU </a:t>
            </a:r>
            <a:r>
              <a:rPr lang="en-AU" dirty="0" smtClean="0">
                <a:latin typeface="Raleway"/>
              </a:rPr>
              <a:t>Podcast‘</a:t>
            </a:r>
          </a:p>
          <a:p>
            <a:endParaRPr lang="en-AU" dirty="0">
              <a:latin typeface="Raleway"/>
            </a:endParaRPr>
          </a:p>
          <a:p>
            <a:r>
              <a:rPr lang="en-AU" dirty="0">
                <a:latin typeface="Raleway"/>
              </a:rPr>
              <a:t>Email us: apsu@sharc.org.au</a:t>
            </a:r>
          </a:p>
          <a:p>
            <a:endParaRPr lang="en-US" sz="2000" b="1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 descr="G:\Logos &amp; Style guide 2011\APSU\APSUlogo3-web-gif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448" y="5879784"/>
            <a:ext cx="1456587" cy="94525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52" y="3333444"/>
            <a:ext cx="3816424" cy="24229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28" y="3333444"/>
            <a:ext cx="4023233" cy="240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46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4960</TotalTime>
  <Words>803</Words>
  <Application>Microsoft Office PowerPoint</Application>
  <PresentationFormat>On-screen Show (4:3)</PresentationFormat>
  <Paragraphs>134</Paragraphs>
  <Slides>15</Slides>
  <Notes>15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raleway</vt:lpstr>
      <vt:lpstr>raleway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GUIDE TO SETTING UP A PEER SUPPORT GROUP</dc:title>
  <dc:creator>APSUvolunteer</dc:creator>
  <cp:lastModifiedBy>Adrienne Fitt - SVHM</cp:lastModifiedBy>
  <cp:revision>346</cp:revision>
  <cp:lastPrinted>2019-03-01T06:58:04Z</cp:lastPrinted>
  <dcterms:created xsi:type="dcterms:W3CDTF">2013-02-26T00:28:40Z</dcterms:created>
  <dcterms:modified xsi:type="dcterms:W3CDTF">2019-03-08T04:14:33Z</dcterms:modified>
</cp:coreProperties>
</file>